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8" r:id="rId4"/>
    <p:sldId id="265" r:id="rId5"/>
    <p:sldId id="269" r:id="rId6"/>
    <p:sldId id="270" r:id="rId7"/>
    <p:sldId id="271" r:id="rId8"/>
    <p:sldId id="272" r:id="rId9"/>
    <p:sldId id="267" r:id="rId10"/>
    <p:sldId id="260" r:id="rId11"/>
    <p:sldId id="273" r:id="rId12"/>
    <p:sldId id="274" r:id="rId13"/>
    <p:sldId id="277" r:id="rId14"/>
    <p:sldId id="276" r:id="rId15"/>
    <p:sldId id="275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462C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4" d="100"/>
          <a:sy n="74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вт 14.12.21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вт 14.12.21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вт 14.12.21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вт 14.12.21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вт 14.12.21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вт 14.12.21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вт 14.12.21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вт 14.12.21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вт 14.12.21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вт 14.12.21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вт 14.12.21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z.ru/1114412/2021-01-21/podrostku-petardoi-otorvalo-chast-paltca-v-pskovskoi-oblasti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685800" y="762000"/>
            <a:ext cx="7696200" cy="4813995"/>
            <a:chOff x="831218" y="1268767"/>
            <a:chExt cx="7506794" cy="578803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589480" y="1268767"/>
              <a:ext cx="6748532" cy="3255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inion Pro" panose="02040503050306020203" pitchFamily="18" charset="0"/>
                  <a:cs typeface="Arial" charset="0"/>
                </a:rPr>
                <a:t>«ГОТОВНОСТЬ 1БИС»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nion Pro SmBd" panose="02040603060306020203" pitchFamily="18" charset="0"/>
                  <a:ea typeface="MingLiU_HKSCS-ExtB" panose="02020500000000000000" pitchFamily="18" charset="-120"/>
                  <a:cs typeface="Arial" charset="0"/>
                </a:rPr>
                <a:t>ПИРОТЕХНИКА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nion Pro SmBd" panose="02040603060306020203" pitchFamily="18" charset="0"/>
                  <a:ea typeface="MingLiU_HKSCS-ExtB" panose="02020500000000000000" pitchFamily="18" charset="-120"/>
                  <a:cs typeface="Arial" charset="0"/>
                </a:rPr>
                <a:t>Чем опасны салюты, </a:t>
              </a:r>
              <a:r>
                <a:rPr lang="ru-RU" sz="36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nion Pro SmBd" panose="02040603060306020203" pitchFamily="18" charset="0"/>
                  <a:ea typeface="MingLiU_HKSCS-ExtB" panose="02020500000000000000" pitchFamily="18" charset="-120"/>
                  <a:cs typeface="Arial" charset="0"/>
                </a:rPr>
                <a:t>п</a:t>
              </a:r>
              <a:r>
                <a:rPr lang="ru-RU" sz="3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nion Pro SmBd" panose="02040603060306020203" pitchFamily="18" charset="0"/>
                  <a:ea typeface="MingLiU_HKSCS-ExtB" panose="02020500000000000000" pitchFamily="18" charset="-120"/>
                  <a:cs typeface="Arial" charset="0"/>
                </a:rPr>
                <a:t>етарды, фейерверки?</a:t>
              </a:r>
              <a:endParaRPr lang="ru-RU" sz="3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SmBd" panose="02040603060306020203" pitchFamily="18" charset="0"/>
                <a:ea typeface="MingLiU_HKSCS-ExtB" panose="02020500000000000000" pitchFamily="18" charset="-12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31218" y="5248453"/>
              <a:ext cx="6521054" cy="1808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Башкортостанское</a:t>
              </a: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региональное отделение  Всероссийского добровольного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пожарного общества</a:t>
              </a:r>
              <a:endParaRPr lang="ru-RU" sz="2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873413" y="1828800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b="1" dirty="0" smtClean="0">
                  <a:solidFill>
                    <a:schemeClr val="accent1"/>
                  </a:solidFill>
                  <a:latin typeface="Monotype Corsiva" pitchFamily="66" charset="0"/>
                  <a:hlinkClick r:id="rId2"/>
                </a:rPr>
                <a:t>/</a:t>
              </a:r>
              <a:r>
                <a:rPr lang="ru-RU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44843" y="753719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Monotype Corsiva" pitchFamily="66" charset="0"/>
              </a:rPr>
              <a:t> </a:t>
            </a:r>
            <a:endParaRPr lang="ru-RU" sz="2400" dirty="0" smtClean="0">
              <a:solidFill>
                <a:schemeClr val="accent1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8001000" cy="6106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873413" y="1828800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7168" y="402543"/>
            <a:ext cx="8476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Monotype Corsiva" pitchFamily="66" charset="0"/>
              </a:rPr>
              <a:t>Распространенные ошибки при использовании пиротехники</a:t>
            </a:r>
            <a:endParaRPr lang="ru-RU" sz="3200" dirty="0" smtClean="0">
              <a:solidFill>
                <a:schemeClr val="accent1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99" y="1611216"/>
            <a:ext cx="2729344" cy="1692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88" y="1597472"/>
            <a:ext cx="4357759" cy="35079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7" y="4142365"/>
            <a:ext cx="3093335" cy="17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873413" y="1828800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457199"/>
            <a:ext cx="885851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2019 год</a:t>
            </a: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fontAlgn="t"/>
            <a:r>
              <a:rPr lang="ru-RU" sz="2400" b="1" dirty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Monotype Corsiva" pitchFamily="66" charset="0"/>
              </a:rPr>
              <a:t> 	</a:t>
            </a:r>
            <a:r>
              <a:rPr lang="ru-RU" sz="2800" b="1" dirty="0" smtClean="0">
                <a:solidFill>
                  <a:schemeClr val="accent2"/>
                </a:solidFill>
              </a:rPr>
              <a:t>31 </a:t>
            </a:r>
            <a:r>
              <a:rPr lang="ru-RU" sz="2800" b="1" dirty="0">
                <a:solidFill>
                  <a:schemeClr val="accent2"/>
                </a:solidFill>
              </a:rPr>
              <a:t>декабря девятилетний ребёнок попал в больницу после взрыва петарды в саду в </a:t>
            </a:r>
            <a:r>
              <a:rPr lang="ru-RU" sz="2800" b="1" dirty="0" err="1">
                <a:solidFill>
                  <a:schemeClr val="accent2"/>
                </a:solidFill>
              </a:rPr>
              <a:t>Дёмском</a:t>
            </a:r>
            <a:r>
              <a:rPr lang="ru-RU" sz="2800" b="1" dirty="0">
                <a:solidFill>
                  <a:schemeClr val="accent2"/>
                </a:solidFill>
              </a:rPr>
              <a:t> районе. Мальчик играл </a:t>
            </a:r>
            <a:r>
              <a:rPr lang="ru-RU" sz="2800" b="1" dirty="0" smtClean="0">
                <a:solidFill>
                  <a:schemeClr val="accent2"/>
                </a:solidFill>
              </a:rPr>
              <a:t>один</a:t>
            </a:r>
            <a:r>
              <a:rPr lang="ru-RU" sz="2800" b="1" dirty="0">
                <a:solidFill>
                  <a:schemeClr val="accent2"/>
                </a:solidFill>
              </a:rPr>
              <a:t>, бросил в ведро с ацетоном снаряд и подошёл </a:t>
            </a:r>
            <a:r>
              <a:rPr lang="ru-RU" sz="2800" b="1" dirty="0" smtClean="0">
                <a:solidFill>
                  <a:schemeClr val="accent2"/>
                </a:solidFill>
              </a:rPr>
              <a:t>посмотреть. 	</a:t>
            </a:r>
          </a:p>
          <a:p>
            <a:pPr fontAlgn="t"/>
            <a:r>
              <a:rPr lang="ru-RU" sz="2800" b="1" dirty="0">
                <a:solidFill>
                  <a:schemeClr val="accent2"/>
                </a:solidFill>
              </a:rPr>
              <a:t>	</a:t>
            </a:r>
            <a:r>
              <a:rPr lang="ru-RU" sz="2800" b="1" dirty="0" smtClean="0">
                <a:solidFill>
                  <a:schemeClr val="accent2"/>
                </a:solidFill>
              </a:rPr>
              <a:t>В </a:t>
            </a:r>
            <a:r>
              <a:rPr lang="ru-RU" sz="2800" b="1" dirty="0">
                <a:solidFill>
                  <a:schemeClr val="accent2"/>
                </a:solidFill>
              </a:rPr>
              <a:t>Уфе </a:t>
            </a:r>
            <a:r>
              <a:rPr lang="ru-RU" sz="2800" b="1" dirty="0" smtClean="0">
                <a:solidFill>
                  <a:schemeClr val="accent2"/>
                </a:solidFill>
              </a:rPr>
              <a:t>петарда </a:t>
            </a:r>
            <a:r>
              <a:rPr lang="ru-RU" sz="2800" b="1" dirty="0">
                <a:solidFill>
                  <a:schemeClr val="accent2"/>
                </a:solidFill>
              </a:rPr>
              <a:t>из соседнего двора попала в ребёнка, катавшегося с горки: малыш получил ожоги </a:t>
            </a:r>
            <a:r>
              <a:rPr lang="ru-RU" sz="2800" b="1" dirty="0" smtClean="0">
                <a:solidFill>
                  <a:schemeClr val="accent2"/>
                </a:solidFill>
              </a:rPr>
              <a:t>	1 </a:t>
            </a:r>
            <a:r>
              <a:rPr lang="ru-RU" sz="2800" b="1" dirty="0">
                <a:solidFill>
                  <a:schemeClr val="accent2"/>
                </a:solidFill>
              </a:rPr>
              <a:t>января в селе Мраково </a:t>
            </a:r>
            <a:r>
              <a:rPr lang="ru-RU" sz="2800" b="1" dirty="0" err="1">
                <a:solidFill>
                  <a:schemeClr val="accent2"/>
                </a:solidFill>
              </a:rPr>
              <a:t>Кугарчинского</a:t>
            </a:r>
            <a:r>
              <a:rPr lang="ru-RU" sz="2800" b="1" dirty="0">
                <a:solidFill>
                  <a:schemeClr val="accent2"/>
                </a:solidFill>
              </a:rPr>
              <a:t> района при запуске петарда попала мужчине в рот и взорвалась. Несчастный случай произошёл в тот момент, когда он наклонился над зажжённой пиротехникой. С ожогами он был госпитализирован.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7168" y="10668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92573"/>
                </a:solidFill>
                <a:latin typeface="PT Sans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ru-RU" b="1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873413" y="1828800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7168" y="402543"/>
            <a:ext cx="84761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Monotype Corsiva" pitchFamily="66" charset="0"/>
              </a:rPr>
              <a:t>2020 год</a:t>
            </a:r>
          </a:p>
          <a:p>
            <a:pPr algn="ctr"/>
            <a:endParaRPr lang="ru-RU" sz="3200" b="1" dirty="0" smtClean="0">
              <a:solidFill>
                <a:schemeClr val="accent1"/>
              </a:solidFill>
              <a:latin typeface="Monotype Corsiva" pitchFamily="66" charset="0"/>
            </a:endParaRPr>
          </a:p>
          <a:p>
            <a:pPr algn="just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1.Казань, Уфа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–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фейерверк после запуска взлетел </a:t>
            </a: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 окно  и взорвался в квартире.</a:t>
            </a: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2.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Т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аганрог – от взрыва погиб мужчина</a:t>
            </a: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3. Ростов-на Дону – любители использовали </a:t>
            </a: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салют для профессионалов</a:t>
            </a:r>
            <a:endParaRPr lang="ru-RU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7168" y="10668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92573"/>
                </a:solidFill>
                <a:latin typeface="PT Sans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ru-RU" b="1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873413" y="1828800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7168" y="402543"/>
            <a:ext cx="84761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Monotype Corsiva" pitchFamily="66" charset="0"/>
              </a:rPr>
              <a:t>2021год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Monotype Corsiva" pitchFamily="66" charset="0"/>
              </a:rPr>
              <a:t>  	</a:t>
            </a:r>
            <a:r>
              <a:rPr lang="ru-RU" sz="2800" b="1" dirty="0" smtClean="0">
                <a:solidFill>
                  <a:srgbClr val="C00000"/>
                </a:solidFill>
              </a:rPr>
              <a:t>Двое подростков 16 и 17 лет получили </a:t>
            </a:r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тяжелые травмы рук </a:t>
            </a:r>
            <a:r>
              <a:rPr lang="ru-RU" sz="2800" b="1" dirty="0" smtClean="0">
                <a:solidFill>
                  <a:srgbClr val="C00000"/>
                </a:solidFill>
              </a:rPr>
              <a:t>при взрыве самодельной петарды в Воронежской области. 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	Подросток</a:t>
            </a:r>
            <a:r>
              <a:rPr lang="ru-RU" sz="2800" b="1" dirty="0">
                <a:solidFill>
                  <a:srgbClr val="C00000"/>
                </a:solidFill>
              </a:rPr>
              <a:t> </a:t>
            </a:r>
            <a:r>
              <a:rPr lang="ru-RU" sz="2800" b="1" dirty="0">
                <a:solidFill>
                  <a:srgbClr val="C00000"/>
                </a:solidFill>
                <a:hlinkClick r:id="rId2"/>
              </a:rPr>
              <a:t>пострадал при взрыве петарды</a:t>
            </a:r>
            <a:r>
              <a:rPr lang="ru-RU" sz="2800" b="1" dirty="0">
                <a:solidFill>
                  <a:srgbClr val="C00000"/>
                </a:solidFill>
              </a:rPr>
              <a:t> в Псковской области. У несовершеннолетнего оторвало фалангу пальца на левой руке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	</a:t>
            </a:r>
            <a:r>
              <a:rPr lang="ru-RU" sz="2800" b="1" dirty="0">
                <a:solidFill>
                  <a:srgbClr val="C00000"/>
                </a:solidFill>
              </a:rPr>
              <a:t>В Ростовской области девять человек  получили </a:t>
            </a:r>
            <a:r>
              <a:rPr lang="ru-RU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травмы и ожоги </a:t>
            </a:r>
            <a:r>
              <a:rPr lang="ru-RU" sz="2800" b="1" dirty="0">
                <a:solidFill>
                  <a:srgbClr val="C00000"/>
                </a:solidFill>
              </a:rPr>
              <a:t>из-за взрывов новогодних петард в первые дни 2021 </a:t>
            </a:r>
            <a:r>
              <a:rPr lang="ru-RU" sz="2800" b="1" dirty="0" smtClean="0">
                <a:solidFill>
                  <a:srgbClr val="C00000"/>
                </a:solidFill>
              </a:rPr>
              <a:t>года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	В Одинцово 4 </a:t>
            </a:r>
            <a:r>
              <a:rPr lang="ru-RU" sz="2800" b="1" dirty="0">
                <a:solidFill>
                  <a:srgbClr val="C00000"/>
                </a:solidFill>
              </a:rPr>
              <a:t>декабря в руках у 7-летней девочки </a:t>
            </a:r>
            <a:r>
              <a:rPr lang="ru-RU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взорвалась петарда</a:t>
            </a:r>
            <a:r>
              <a:rPr lang="ru-RU" sz="2800" b="1" dirty="0">
                <a:solidFill>
                  <a:srgbClr val="C00000"/>
                </a:solidFill>
              </a:rPr>
              <a:t>. В результате чего ребёнок </a:t>
            </a:r>
            <a:r>
              <a:rPr lang="ru-RU" sz="2800" b="1" dirty="0" smtClean="0">
                <a:solidFill>
                  <a:srgbClr val="C00000"/>
                </a:solidFill>
              </a:rPr>
              <a:t>госпитализирован</a:t>
            </a:r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7168" y="10668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92573"/>
                </a:solidFill>
                <a:latin typeface="PT Sans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ru-RU" b="1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873413" y="1828800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9600" y="10668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Monotype Corsiva" pitchFamily="66" charset="0"/>
              </a:rPr>
              <a:t>  </a:t>
            </a:r>
          </a:p>
          <a:p>
            <a:pPr algn="ctr"/>
            <a:r>
              <a:rPr lang="ru-RU" sz="3200" b="1" dirty="0">
                <a:solidFill>
                  <a:schemeClr val="accent1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Monotype Corsiva" pitchFamily="66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</a:rPr>
              <a:t>Тем, кто игнорирует правила использования пиротехники, грозит штраф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от </a:t>
            </a:r>
            <a:r>
              <a:rPr lang="ru-RU" sz="4000" b="1" dirty="0">
                <a:solidFill>
                  <a:srgbClr val="C00000"/>
                </a:solidFill>
              </a:rPr>
              <a:t>2000 до 4000 рублей</a:t>
            </a:r>
            <a:endParaRPr lang="ru-RU" sz="40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7168" y="10668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92573"/>
                </a:solidFill>
                <a:latin typeface="PT Sans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ru-RU" b="1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873413" y="1828800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33600" y="381000"/>
            <a:ext cx="6336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Monotype Corsiva" pitchFamily="66" charset="0"/>
              </a:rPr>
              <a:t> 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Чтобы праздник встречи </a:t>
            </a:r>
          </a:p>
          <a:p>
            <a:pPr algn="ctr"/>
            <a:r>
              <a:rPr lang="ru-RU" sz="4000" b="1" dirty="0" smtClean="0">
                <a:solidFill>
                  <a:srgbClr val="92D050"/>
                </a:solidFill>
              </a:rPr>
              <a:t>НОВОГО 2022 года</a:t>
            </a:r>
          </a:p>
          <a:p>
            <a:pPr algn="ctr"/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рошел весело,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адостно и без происшествий</a:t>
            </a:r>
            <a:endParaRPr lang="ru-RU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7168" y="10668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92573"/>
                </a:solidFill>
                <a:latin typeface="PT Sans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ru-RU" b="1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52" y="4114800"/>
            <a:ext cx="2841696" cy="2181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13" y="3053757"/>
            <a:ext cx="3219234" cy="244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SmBd" panose="02040603060306020203" pitchFamily="18" charset="0"/>
                <a:ea typeface="MingLiU_HKSCS-ExtB" panose="02020500000000000000" pitchFamily="18" charset="-120"/>
                <a:cs typeface="Arial" charset="0"/>
              </a:rPr>
              <a:t>П </a:t>
            </a:r>
            <a: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SmBd" panose="02040603060306020203" pitchFamily="18" charset="0"/>
                <a:ea typeface="MingLiU_HKSCS-ExtB" panose="02020500000000000000" pitchFamily="18" charset="-120"/>
                <a:cs typeface="Arial" charset="0"/>
              </a:rPr>
              <a:t>Е Т А Р Д Ы.</a:t>
            </a:r>
            <a:b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SmBd" panose="02040603060306020203" pitchFamily="18" charset="0"/>
                <a:ea typeface="MingLiU_HKSCS-ExtB" panose="02020500000000000000" pitchFamily="18" charset="-120"/>
                <a:cs typeface="Arial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a-RU" dirty="0"/>
              <a:t> </a:t>
            </a:r>
            <a:r>
              <a:rPr lang="ba-RU" b="1" dirty="0">
                <a:solidFill>
                  <a:srgbClr val="C00000"/>
                </a:solidFill>
              </a:rPr>
              <a:t>В</a:t>
            </a:r>
            <a:r>
              <a:rPr lang="ba-RU" b="1" dirty="0" smtClean="0">
                <a:solidFill>
                  <a:srgbClr val="C00000"/>
                </a:solidFill>
              </a:rPr>
              <a:t> составе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- порох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окислитель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 горючие вещества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50" y="2926679"/>
            <a:ext cx="4301067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SmBd" panose="02040603060306020203" pitchFamily="18" charset="0"/>
                <a:ea typeface="MingLiU_HKSCS-ExtB" panose="02020500000000000000" pitchFamily="18" charset="-120"/>
                <a:cs typeface="Arial" charset="0"/>
              </a:rPr>
              <a:t>П </a:t>
            </a:r>
            <a: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SmBd" panose="02040603060306020203" pitchFamily="18" charset="0"/>
                <a:ea typeface="MingLiU_HKSCS-ExtB" panose="02020500000000000000" pitchFamily="18" charset="-120"/>
                <a:cs typeface="Arial" charset="0"/>
              </a:rPr>
              <a:t>Е Т А Р Д Ы.</a:t>
            </a:r>
            <a:b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SmBd" panose="02040603060306020203" pitchFamily="18" charset="0"/>
                <a:ea typeface="MingLiU_HKSCS-ExtB" panose="02020500000000000000" pitchFamily="18" charset="-120"/>
                <a:cs typeface="Arial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Вся пиротехника имеет класс опасности: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до </a:t>
            </a:r>
            <a:r>
              <a:rPr lang="ru-RU" b="1" dirty="0">
                <a:solidFill>
                  <a:srgbClr val="C00000"/>
                </a:solidFill>
              </a:rPr>
              <a:t>третьего </a:t>
            </a:r>
            <a:r>
              <a:rPr lang="ru-RU" b="1" dirty="0" smtClean="0">
                <a:solidFill>
                  <a:srgbClr val="C00000"/>
                </a:solidFill>
              </a:rPr>
              <a:t>класса – это бытовая пиротехника.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Четвертый  </a:t>
            </a:r>
            <a:r>
              <a:rPr lang="ru-RU" b="1" dirty="0">
                <a:solidFill>
                  <a:srgbClr val="C00000"/>
                </a:solidFill>
              </a:rPr>
              <a:t>и </a:t>
            </a:r>
            <a:r>
              <a:rPr lang="ru-RU" b="1" dirty="0" smtClean="0">
                <a:solidFill>
                  <a:srgbClr val="C00000"/>
                </a:solidFill>
              </a:rPr>
              <a:t>пятый класс опасности— </a:t>
            </a:r>
            <a:r>
              <a:rPr lang="ru-RU" b="1" dirty="0">
                <a:solidFill>
                  <a:srgbClr val="C00000"/>
                </a:solidFill>
              </a:rPr>
              <a:t>это </a:t>
            </a:r>
            <a:r>
              <a:rPr lang="ru-RU" b="1" dirty="0">
                <a:solidFill>
                  <a:srgbClr val="C00000"/>
                </a:solidFill>
              </a:rPr>
              <a:t>профессиональная </a:t>
            </a:r>
            <a:r>
              <a:rPr lang="ru-RU" b="1" dirty="0" smtClean="0">
                <a:solidFill>
                  <a:srgbClr val="C00000"/>
                </a:solidFill>
              </a:rPr>
              <a:t>пиротехника, указан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сертификатах, </a:t>
            </a:r>
            <a:r>
              <a:rPr lang="ru-RU" b="1" dirty="0" smtClean="0">
                <a:solidFill>
                  <a:srgbClr val="C00000"/>
                </a:solidFill>
              </a:rPr>
              <a:t>сопровождающих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любую продукцию.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696201" cy="4244975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i="1" dirty="0" smtClean="0">
                <a:solidFill>
                  <a:srgbClr val="C00000"/>
                </a:solidFill>
              </a:rPr>
              <a:t>АЛЮМИНИЙ- </a:t>
            </a: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cap="none" dirty="0" smtClean="0">
                <a:solidFill>
                  <a:srgbClr val="C00000"/>
                </a:solidFill>
              </a:rPr>
              <a:t>(дает </a:t>
            </a:r>
            <a:r>
              <a:rPr lang="ru-RU" sz="2800" cap="none" dirty="0" err="1" smtClean="0">
                <a:solidFill>
                  <a:srgbClr val="C00000"/>
                </a:solidFill>
              </a:rPr>
              <a:t>бриллиантово</a:t>
            </a:r>
            <a:r>
              <a:rPr lang="ru-RU" sz="2800" cap="none" dirty="0" smtClean="0">
                <a:solidFill>
                  <a:srgbClr val="C00000"/>
                </a:solidFill>
              </a:rPr>
              <a:t>-белый цвет)</a:t>
            </a:r>
            <a:r>
              <a:rPr lang="ru-RU" sz="3200" cap="none" dirty="0" smtClean="0">
                <a:solidFill>
                  <a:srgbClr val="C00000"/>
                </a:solidFill>
              </a:rPr>
              <a:t/>
            </a:r>
            <a:br>
              <a:rPr lang="ru-RU" sz="3200" cap="none" dirty="0" smtClean="0">
                <a:solidFill>
                  <a:srgbClr val="C00000"/>
                </a:solidFill>
              </a:rPr>
            </a:br>
            <a:r>
              <a:rPr lang="ru-RU" sz="3200" cap="none" dirty="0">
                <a:solidFill>
                  <a:srgbClr val="C00000"/>
                </a:solidFill>
              </a:rPr>
              <a:t> </a:t>
            </a:r>
            <a:r>
              <a:rPr lang="ru-RU" sz="3200" cap="none" dirty="0" smtClean="0">
                <a:solidFill>
                  <a:srgbClr val="C00000"/>
                </a:solidFill>
              </a:rPr>
              <a:t>способен вызвать дерматиты и накапливаться в организме, нарушая нервную систему</a:t>
            </a:r>
            <a:endParaRPr lang="ru-RU" sz="3200" cap="none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85801"/>
            <a:ext cx="7924801" cy="838199"/>
          </a:xfrm>
        </p:spPr>
        <p:txBody>
          <a:bodyPr/>
          <a:lstStyle/>
          <a:p>
            <a:r>
              <a:rPr lang="ru-RU" sz="4000" b="1" dirty="0" smtClean="0"/>
              <a:t>          </a:t>
            </a:r>
            <a:r>
              <a:rPr lang="ru-RU" sz="4000" b="1" dirty="0" smtClean="0">
                <a:solidFill>
                  <a:srgbClr val="C00000"/>
                </a:solidFill>
              </a:rPr>
              <a:t>Чем опасна ПИРОТЕХНИКА?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1000"/>
            <a:ext cx="3962400" cy="222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1" cy="5083175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i="1" dirty="0" smtClean="0">
                <a:solidFill>
                  <a:srgbClr val="C00000"/>
                </a:solidFill>
              </a:rPr>
              <a:t>Дым сульфида сурьмы- </a:t>
            </a: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cap="none" dirty="0" smtClean="0">
                <a:solidFill>
                  <a:srgbClr val="C00000"/>
                </a:solidFill>
              </a:rPr>
              <a:t>(сверкание)</a:t>
            </a:r>
            <a:br>
              <a:rPr lang="ru-RU" sz="2800" cap="none" dirty="0" smtClean="0">
                <a:solidFill>
                  <a:srgbClr val="C00000"/>
                </a:solidFill>
              </a:rPr>
            </a:br>
            <a:r>
              <a:rPr lang="ru-RU" sz="2800" cap="none" dirty="0" smtClean="0">
                <a:solidFill>
                  <a:srgbClr val="C00000"/>
                </a:solidFill>
              </a:rPr>
              <a:t>токсичен и является канцерогеном</a:t>
            </a:r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19400"/>
            <a:ext cx="5088731" cy="3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001001" cy="5083175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i="1" dirty="0" smtClean="0">
                <a:solidFill>
                  <a:srgbClr val="C00000"/>
                </a:solidFill>
              </a:rPr>
              <a:t>Оксиды азота, диоксид серы -</a:t>
            </a: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cap="none" dirty="0" smtClean="0">
                <a:solidFill>
                  <a:srgbClr val="C00000"/>
                </a:solidFill>
              </a:rPr>
              <a:t>(продукты горения)</a:t>
            </a:r>
            <a:br>
              <a:rPr lang="ru-RU" sz="2800" cap="none" dirty="0" smtClean="0">
                <a:solidFill>
                  <a:srgbClr val="C00000"/>
                </a:solidFill>
              </a:rPr>
            </a:br>
            <a:r>
              <a:rPr lang="ru-RU" sz="2800" cap="none" dirty="0" smtClean="0">
                <a:solidFill>
                  <a:srgbClr val="C00000"/>
                </a:solidFill>
              </a:rPr>
              <a:t>могут вызвать ожоги дыхательных путей</a:t>
            </a:r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95600"/>
            <a:ext cx="4495800" cy="299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001001" cy="5083175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i="1" dirty="0" smtClean="0">
                <a:solidFill>
                  <a:srgbClr val="C00000"/>
                </a:solidFill>
              </a:rPr>
              <a:t>Громкость взрыва-</a:t>
            </a: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cap="none" dirty="0" smtClean="0">
                <a:solidFill>
                  <a:srgbClr val="C00000"/>
                </a:solidFill>
              </a:rPr>
              <a:t>(до 140-170 децибел)</a:t>
            </a:r>
            <a:br>
              <a:rPr lang="ru-RU" sz="2800" cap="none" dirty="0" smtClean="0">
                <a:solidFill>
                  <a:srgbClr val="C00000"/>
                </a:solidFill>
              </a:rPr>
            </a:br>
            <a:r>
              <a:rPr lang="ru-RU" sz="2800" cap="none" dirty="0" smtClean="0">
                <a:solidFill>
                  <a:srgbClr val="C00000"/>
                </a:solidFill>
              </a:rPr>
              <a:t>к примеру шум бензопилы -110 децибел</a:t>
            </a:r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44593"/>
            <a:ext cx="3063689" cy="2374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89" y="2844593"/>
            <a:ext cx="4823357" cy="31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001001" cy="5083175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i="1" dirty="0" smtClean="0">
                <a:solidFill>
                  <a:srgbClr val="C00000"/>
                </a:solidFill>
              </a:rPr>
              <a:t>Опасность мелких частиц</a:t>
            </a: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cap="none" dirty="0" smtClean="0">
                <a:solidFill>
                  <a:srgbClr val="C00000"/>
                </a:solidFill>
              </a:rPr>
              <a:t>несгоревшие  мелкие вещества могут </a:t>
            </a:r>
            <a:br>
              <a:rPr lang="ru-RU" sz="2800" cap="none" dirty="0" smtClean="0">
                <a:solidFill>
                  <a:srgbClr val="C00000"/>
                </a:solidFill>
              </a:rPr>
            </a:br>
            <a:r>
              <a:rPr lang="ru-RU" sz="2800" cap="none" dirty="0" smtClean="0">
                <a:solidFill>
                  <a:srgbClr val="C00000"/>
                </a:solidFill>
              </a:rPr>
              <a:t>попасть в глаза</a:t>
            </a:r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2590800"/>
            <a:ext cx="62992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1" y="533400"/>
            <a:ext cx="8078397" cy="5714999"/>
          </a:xfrm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201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MingLiU_HKSCS-ExtB</vt:lpstr>
      <vt:lpstr>Arial</vt:lpstr>
      <vt:lpstr>Calibri</vt:lpstr>
      <vt:lpstr>Minion Pro</vt:lpstr>
      <vt:lpstr>Minion Pro SmBd</vt:lpstr>
      <vt:lpstr>Monotype Corsiva</vt:lpstr>
      <vt:lpstr>PT Sans</vt:lpstr>
      <vt:lpstr>1_Тема Office</vt:lpstr>
      <vt:lpstr>Презентация PowerPoint</vt:lpstr>
      <vt:lpstr>П Е Т А Р Д Ы. </vt:lpstr>
      <vt:lpstr>П Е Т А Р Д Ы. </vt:lpstr>
      <vt:lpstr>АЛЮМИНИЙ-  (дает бриллиантово-белый цвет)  способен вызвать дерматиты и накапливаться в организме, нарушая нервную систему</vt:lpstr>
      <vt:lpstr>Дым сульфида сурьмы-  .  (сверкание) токсичен и является канцерогеном</vt:lpstr>
      <vt:lpstr>Оксиды азота, диоксид серы - .  (продукты горения) могут вызвать ожоги дыхательных путей</vt:lpstr>
      <vt:lpstr>Громкость взрыва- .  (до 140-170 децибел) к примеру шум бензопилы -110 децибел</vt:lpstr>
      <vt:lpstr>Опасность мелких частиц .  несгоревшие  мелкие вещества могут  попасть в глаза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</cp:lastModifiedBy>
  <cp:revision>43</cp:revision>
  <dcterms:created xsi:type="dcterms:W3CDTF">2014-07-06T18:18:01Z</dcterms:created>
  <dcterms:modified xsi:type="dcterms:W3CDTF">2021-12-14T20:06:00Z</dcterms:modified>
</cp:coreProperties>
</file>